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59" r:id="rId4"/>
    <p:sldId id="273" r:id="rId5"/>
    <p:sldId id="274" r:id="rId6"/>
    <p:sldId id="284" r:id="rId7"/>
    <p:sldId id="285" r:id="rId8"/>
    <p:sldId id="287" r:id="rId9"/>
    <p:sldId id="286" r:id="rId10"/>
    <p:sldId id="288" r:id="rId11"/>
    <p:sldId id="289" r:id="rId12"/>
    <p:sldId id="28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35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A2866-602B-4647-8FAE-1C2F25B25C3A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CBC3D-0B53-4910-B09D-64EE62836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738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CBC3D-0B53-4910-B09D-64EE6283695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532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CBC3D-0B53-4910-B09D-64EE6283695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504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A8BCC-FFF4-4443-B0EE-E774F0C4FB9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4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D7B64-1D9D-4756-9660-04FC7B73D77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32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C3EFA-D958-4AF3-809A-533F5CD5FF7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3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265E3-2F08-480D-BF3D-98BD98AF05F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31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F240E-C2B7-4170-9EDE-6A148C87511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23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C516F-C7D6-49AB-B830-0514845365D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29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B7DD9-C383-4320-9079-96600A0E518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07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6DD31-BE6C-4CD8-8531-EADE15D9125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265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72C35-2359-4B3D-8F7C-21685899C75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609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603E7-2B42-4498-B257-451DBE4B9BA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38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B6049-425A-4FB9-BF98-1F69DEB0905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536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00BE4D-EE6E-46EA-B155-7726E41D16D0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02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s://edu.tatar.ru/upload/news/298054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https://edu.tatar.ru/upload/news/298054.png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https://edu.tatar.ru/upload/news/298054.pn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620688"/>
            <a:ext cx="5616624" cy="2736304"/>
          </a:xfrm>
        </p:spPr>
        <p:txBody>
          <a:bodyPr/>
          <a:lstStyle/>
          <a:p>
            <a:pPr algn="l" eaLnBrk="1" hangingPunct="1"/>
            <a:r>
              <a:rPr lang="ru-RU" sz="4000" b="1" dirty="0" smtClean="0">
                <a:latin typeface="Calibri" pitchFamily="34" charset="0"/>
                <a:cs typeface="Calibri" pitchFamily="34" charset="0"/>
              </a:rPr>
              <a:t>Педагоги</a:t>
            </a:r>
            <a:br>
              <a:rPr lang="ru-RU" sz="4000" b="1" dirty="0" smtClean="0">
                <a:latin typeface="Calibri" pitchFamily="34" charset="0"/>
                <a:cs typeface="Calibri" pitchFamily="34" charset="0"/>
              </a:rPr>
            </a:br>
            <a:r>
              <a:rPr lang="ru-RU" sz="4000" b="1" dirty="0" smtClean="0">
                <a:latin typeface="Calibri" pitchFamily="34" charset="0"/>
                <a:cs typeface="Calibri" pitchFamily="34" charset="0"/>
              </a:rPr>
              <a:t>Тюлячинского  района</a:t>
            </a:r>
            <a:br>
              <a:rPr lang="ru-RU" sz="4000" b="1" dirty="0" smtClean="0">
                <a:latin typeface="Calibri" pitchFamily="34" charset="0"/>
                <a:cs typeface="Calibri" pitchFamily="34" charset="0"/>
              </a:rPr>
            </a:br>
            <a:r>
              <a:rPr lang="ru-RU" sz="4000" b="1" dirty="0" smtClean="0">
                <a:latin typeface="Calibri" pitchFamily="34" charset="0"/>
                <a:cs typeface="Calibri" pitchFamily="34" charset="0"/>
              </a:rPr>
              <a:t>в  конкурсах профессионального мастерства.</a:t>
            </a:r>
            <a:endParaRPr lang="ru-RU" altLang="ru-RU" sz="40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55877" y="6017558"/>
            <a:ext cx="3888431" cy="432048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2023г.</a:t>
            </a:r>
            <a:endParaRPr lang="ru-RU" altLang="ru-RU" sz="1800" i="1" dirty="0" smtClean="0"/>
          </a:p>
          <a:p>
            <a:pPr eaLnBrk="1" hangingPunct="1">
              <a:defRPr/>
            </a:pPr>
            <a:endParaRPr lang="ru-RU" altLang="ru-RU" dirty="0">
              <a:solidFill>
                <a:srgbClr val="C00000"/>
              </a:solidFill>
            </a:endParaRPr>
          </a:p>
          <a:p>
            <a:pPr algn="just" eaLnBrk="1" hangingPunct="1">
              <a:defRPr/>
            </a:pPr>
            <a:endParaRPr lang="ru-RU" altLang="ru-RU" dirty="0" smtClean="0">
              <a:solidFill>
                <a:srgbClr val="C00000"/>
              </a:solidFill>
            </a:endParaRPr>
          </a:p>
        </p:txBody>
      </p:sp>
      <p:pic>
        <p:nvPicPr>
          <p:cNvPr id="3077" name="Рисунок 4" descr="https://edu.tatar.ru/upload/news/298054.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320" y="5074295"/>
            <a:ext cx="1584176" cy="112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26" y="3456625"/>
            <a:ext cx="3335337" cy="221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71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23728" y="332657"/>
            <a:ext cx="6779096" cy="9001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/>
              <a:t>Активность</a:t>
            </a:r>
            <a:r>
              <a:rPr lang="ru-RU" sz="3200" dirty="0" smtClean="0"/>
              <a:t> </a:t>
            </a:r>
            <a:r>
              <a:rPr lang="ru-RU" sz="3200" b="1" dirty="0" smtClean="0"/>
              <a:t>педагогов </a:t>
            </a:r>
            <a:br>
              <a:rPr lang="ru-RU" sz="3200" b="1" dirty="0" smtClean="0"/>
            </a:br>
            <a:r>
              <a:rPr lang="ru-RU" sz="3200" b="1" dirty="0" smtClean="0"/>
              <a:t>в МЭ конкурса «Учитель года-2023»</a:t>
            </a:r>
            <a:endParaRPr lang="ru-RU" sz="3200" b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1728192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3239525"/>
              </p:ext>
            </p:extLst>
          </p:nvPr>
        </p:nvGraphicFramePr>
        <p:xfrm>
          <a:off x="683568" y="1362872"/>
          <a:ext cx="6984776" cy="5255256"/>
        </p:xfrm>
        <a:graphic>
          <a:graphicData uri="http://schemas.openxmlformats.org/drawingml/2006/table">
            <a:tbl>
              <a:tblPr firstRow="1" bandRow="1"/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448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/>
                        <a:t>Наименование ОО</a:t>
                      </a:r>
                    </a:p>
                    <a:p>
                      <a:endParaRPr lang="ru-RU" sz="2000" b="1" i="1" dirty="0"/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>
                          <a:latin typeface="+mj-lt"/>
                        </a:rPr>
                        <a:t>Количество участников  в номинации</a:t>
                      </a:r>
                      <a:endParaRPr lang="ru-RU" sz="2000" b="1" i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577">
                <a:tc vMerge="1">
                  <a:txBody>
                    <a:bodyPr/>
                    <a:lstStyle/>
                    <a:p>
                      <a:endParaRPr lang="ru-RU" sz="2000" b="1" i="1" dirty="0"/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b="1" i="1" dirty="0" smtClean="0">
                          <a:latin typeface="+mj-lt"/>
                        </a:rPr>
                        <a:t>«</a:t>
                      </a:r>
                      <a:r>
                        <a:rPr lang="ru-RU" sz="2000" b="1" i="1" dirty="0" err="1" smtClean="0">
                          <a:latin typeface="+mj-lt"/>
                        </a:rPr>
                        <a:t>Пед.дебют</a:t>
                      </a:r>
                      <a:r>
                        <a:rPr lang="ru-RU" sz="2000" b="1" i="1" dirty="0" smtClean="0">
                          <a:latin typeface="+mj-lt"/>
                        </a:rPr>
                        <a:t>»</a:t>
                      </a:r>
                      <a:endParaRPr lang="ru-RU" sz="2000" b="1" i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«Учитель года»</a:t>
                      </a:r>
                      <a:endParaRPr lang="ru-RU" sz="2000" b="1" i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99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Аланская </a:t>
                      </a:r>
                      <a:endParaRPr lang="ru-RU" sz="1700" b="1" dirty="0"/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6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Большемешинская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2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630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Большеметескинская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630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Большенырсинская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191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Верхнекибякозинская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630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Старозюринская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630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Узякская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630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Тюлячинская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630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Шадкинская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30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Баландышская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30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Саушская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570">
                <a:tc>
                  <a:txBody>
                    <a:bodyPr/>
                    <a:lstStyle/>
                    <a:p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+mj-lt"/>
                        </a:rPr>
                        <a:t>3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+mj-lt"/>
                        </a:rPr>
                        <a:t>11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96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141" y="4797152"/>
            <a:ext cx="5194920" cy="1143000"/>
          </a:xfrm>
        </p:spPr>
        <p:txBody>
          <a:bodyPr/>
          <a:lstStyle/>
          <a:p>
            <a:r>
              <a:rPr lang="ru-RU" sz="2000" dirty="0" smtClean="0"/>
              <a:t>ПОБЕДИТЕЛИ И ПРИЗЁРЫ</a:t>
            </a:r>
            <a:br>
              <a:rPr lang="ru-RU" sz="2000" dirty="0" smtClean="0"/>
            </a:br>
            <a:r>
              <a:rPr lang="ru-RU" sz="2000" dirty="0" smtClean="0"/>
              <a:t> муниципального этапа КОНКУРСА ПРОФЕССИОНАЛЬНОГО МАСТЕРСТВА</a:t>
            </a:r>
            <a:endParaRPr lang="ru-RU" sz="2000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6632"/>
            <a:ext cx="260701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9552" y="1351508"/>
            <a:ext cx="631844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0" cap="none" spc="-10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j-ea"/>
                <a:cs typeface="+mj-cs"/>
              </a:rPr>
              <a:t>Лучшие </a:t>
            </a:r>
            <a:br>
              <a:rPr kumimoji="0" lang="ru-RU" sz="8800" b="1" i="0" u="none" strike="noStrike" kern="0" cap="none" spc="-10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ru-RU" sz="8800" b="1" i="0" u="none" strike="noStrike" kern="0" cap="none" spc="-10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j-ea"/>
                <a:cs typeface="+mj-cs"/>
              </a:rPr>
              <a:t> из  лучших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" name="Рисунок 4" descr="https://edu.tatar.ru/upload/news/298054.pn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108793"/>
            <a:ext cx="1440160" cy="112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38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TextBox 2"/>
          <p:cNvSpPr txBox="1">
            <a:spLocks noChangeArrowheads="1"/>
          </p:cNvSpPr>
          <p:nvPr/>
        </p:nvSpPr>
        <p:spPr bwMode="auto">
          <a:xfrm>
            <a:off x="1979712" y="488950"/>
            <a:ext cx="489654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400" b="1" dirty="0" smtClean="0">
                <a:solidFill>
                  <a:srgbClr val="002060"/>
                </a:solidFill>
              </a:rPr>
              <a:t>Учитель года-2023</a:t>
            </a:r>
            <a:endParaRPr lang="ru-RU" sz="4400" b="1" dirty="0"/>
          </a:p>
        </p:txBody>
      </p:sp>
      <p:pic>
        <p:nvPicPr>
          <p:cNvPr id="8" name="Picture 2" descr="E:\ДЛЯ  ОФОРМЛЕНИЯ -фото-рисунки-логотипы\Учитель года и другие\конкурсы\prezenta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18715"/>
            <a:ext cx="1885950" cy="1857375"/>
          </a:xfrm>
          <a:noFill/>
        </p:spPr>
      </p:pic>
      <p:pic>
        <p:nvPicPr>
          <p:cNvPr id="11" name="Picture 2" descr="C:\Users\Антонина\Desktop\учителя-конкурсанты\Вахитова А.С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2" t="9349" r="22247" b="8946"/>
          <a:stretch>
            <a:fillRect/>
          </a:stretch>
        </p:blipFill>
        <p:spPr bwMode="auto">
          <a:xfrm>
            <a:off x="2459393" y="1856740"/>
            <a:ext cx="1942455" cy="2665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638" y="4365131"/>
            <a:ext cx="2953463" cy="2277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5905" y="5403548"/>
            <a:ext cx="21071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/>
              <a:t>Фадеев Р.С., </a:t>
            </a:r>
          </a:p>
          <a:p>
            <a:pPr algn="ctr"/>
            <a:r>
              <a:rPr lang="ru-RU" sz="2000" dirty="0" smtClean="0"/>
              <a:t>победитель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59393" y="4572551"/>
            <a:ext cx="23103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/>
              <a:t>Вахитова</a:t>
            </a:r>
            <a:r>
              <a:rPr lang="ru-RU" sz="2800" dirty="0"/>
              <a:t> А.С</a:t>
            </a:r>
            <a:r>
              <a:rPr lang="ru-RU" dirty="0" smtClean="0"/>
              <a:t>., </a:t>
            </a:r>
          </a:p>
          <a:p>
            <a:pPr algn="ctr"/>
            <a:r>
              <a:rPr lang="ru-RU" sz="2000" dirty="0" smtClean="0"/>
              <a:t>2 место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01714" y="3696333"/>
            <a:ext cx="22382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 smtClean="0"/>
              <a:t>Гарифуллина</a:t>
            </a:r>
            <a:r>
              <a:rPr lang="ru-RU" sz="2000" dirty="0" smtClean="0"/>
              <a:t> А.Р., </a:t>
            </a:r>
          </a:p>
          <a:p>
            <a:pPr algn="ctr"/>
            <a:r>
              <a:rPr lang="ru-RU" sz="2000" dirty="0" smtClean="0"/>
              <a:t>3 место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1028" name="Picture 4" descr="C:\Users\Хания\Desktop\Фотография Фадеев Р. С.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6325"/>
            <a:ext cx="2167136" cy="2889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358" y="1220586"/>
            <a:ext cx="2385358" cy="269507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721744" y="3561717"/>
            <a:ext cx="22181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 smtClean="0"/>
              <a:t>Сунгатуллина</a:t>
            </a:r>
            <a:r>
              <a:rPr lang="ru-RU" sz="2000" dirty="0" smtClean="0"/>
              <a:t> А.Р., </a:t>
            </a:r>
          </a:p>
          <a:p>
            <a:pPr algn="ctr"/>
            <a:r>
              <a:rPr lang="ru-RU" sz="2000" dirty="0" smtClean="0"/>
              <a:t>3 место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990" y="949854"/>
            <a:ext cx="1849322" cy="2465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871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620688"/>
            <a:ext cx="4773216" cy="99821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Педагогический </a:t>
            </a:r>
            <a:br>
              <a:rPr lang="ru-RU" b="1" dirty="0" smtClean="0"/>
            </a:br>
            <a:r>
              <a:rPr lang="ru-RU" b="1" dirty="0" smtClean="0"/>
              <a:t>дебют - 2023</a:t>
            </a:r>
            <a:endParaRPr lang="ru-RU" b="1" dirty="0"/>
          </a:p>
        </p:txBody>
      </p:sp>
      <p:pic>
        <p:nvPicPr>
          <p:cNvPr id="8" name="Picture 2" descr="E:\ДЛЯ  ОФОРМЛЕНИЯ -фото-рисунки-логотипы\Учитель года и другие\конкурсы\prezent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0662"/>
            <a:ext cx="18859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68960"/>
            <a:ext cx="343765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26650" y="5819746"/>
            <a:ext cx="31087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 smtClean="0"/>
              <a:t>Гатиятуллина</a:t>
            </a:r>
            <a:r>
              <a:rPr lang="ru-RU" sz="3200" dirty="0" smtClean="0"/>
              <a:t> Р.Г.</a:t>
            </a: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44" y="1275863"/>
            <a:ext cx="2809540" cy="4501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7548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sz="3600" dirty="0" smtClean="0"/>
              <a:t>Участники зонального этапа конкурса    </a:t>
            </a:r>
            <a:r>
              <a:rPr lang="ru-RU" sz="2400" i="1" dirty="0" smtClean="0"/>
              <a:t>(г. Кукмор 11 февраля)</a:t>
            </a:r>
            <a:endParaRPr lang="ru-RU" sz="2400" i="1" dirty="0"/>
          </a:p>
        </p:txBody>
      </p:sp>
      <p:pic>
        <p:nvPicPr>
          <p:cNvPr id="1026" name="Picture 2" descr="C:\Users\Хания\Desktop\Трое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22179"/>
            <a:ext cx="6455739" cy="4803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832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368152"/>
          </a:xfrm>
        </p:spPr>
        <p:txBody>
          <a:bodyPr/>
          <a:lstStyle/>
          <a:p>
            <a:r>
              <a:rPr lang="ru-RU" dirty="0" smtClean="0"/>
              <a:t>Фадеев Р.С., </a:t>
            </a:r>
            <a:r>
              <a:rPr lang="ru-RU" sz="3800" dirty="0" smtClean="0"/>
              <a:t>участник регионального этапа конкурса</a:t>
            </a:r>
            <a:endParaRPr lang="ru-RU" sz="3800" dirty="0"/>
          </a:p>
        </p:txBody>
      </p:sp>
      <p:pic>
        <p:nvPicPr>
          <p:cNvPr id="2050" name="Picture 2" descr="C:\Users\Хания\Desktop\рем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72816"/>
            <a:ext cx="366059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Хания\Desktop\16800740328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59819"/>
            <a:ext cx="5019608" cy="4756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526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77200" y="440668"/>
            <a:ext cx="6984776" cy="9001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/>
              <a:t>Активность</a:t>
            </a:r>
            <a:r>
              <a:rPr lang="ru-RU" sz="2000" dirty="0" smtClean="0"/>
              <a:t> </a:t>
            </a:r>
            <a:r>
              <a:rPr lang="ru-RU" sz="2000" b="1" dirty="0" smtClean="0"/>
              <a:t>педагогов </a:t>
            </a:r>
            <a:br>
              <a:rPr lang="ru-RU" sz="2000" b="1" dirty="0" smtClean="0"/>
            </a:br>
            <a:r>
              <a:rPr lang="ru-RU" sz="2000" b="1" dirty="0" smtClean="0"/>
              <a:t>в МЭ конкурса «Лучший учитель татарского языка и литературы-2023»</a:t>
            </a:r>
            <a:endParaRPr lang="ru-RU" sz="2000" b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639"/>
            <a:ext cx="1728192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6164249"/>
              </p:ext>
            </p:extLst>
          </p:nvPr>
        </p:nvGraphicFramePr>
        <p:xfrm>
          <a:off x="1286656" y="1340769"/>
          <a:ext cx="6525704" cy="5018871"/>
        </p:xfrm>
        <a:graphic>
          <a:graphicData uri="http://schemas.openxmlformats.org/drawingml/2006/table">
            <a:tbl>
              <a:tblPr firstRow="1" bandRow="1"/>
              <a:tblGrid>
                <a:gridCol w="2941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4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069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/>
                        <a:t>Наименование ОО</a:t>
                      </a:r>
                    </a:p>
                    <a:p>
                      <a:endParaRPr lang="ru-RU" sz="2000" b="1" i="1" dirty="0"/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>
                          <a:latin typeface="+mj-lt"/>
                        </a:rPr>
                        <a:t>Количество участников</a:t>
                      </a:r>
                      <a:endParaRPr lang="ru-RU" sz="2000" b="1" i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069">
                <a:tc vMerge="1">
                  <a:txBody>
                    <a:bodyPr/>
                    <a:lstStyle/>
                    <a:p>
                      <a:endParaRPr lang="ru-RU" sz="2000" b="1" i="1" dirty="0"/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b="1" i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064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Аланская </a:t>
                      </a:r>
                      <a:endParaRPr lang="ru-RU" sz="1700" b="1" dirty="0"/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0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0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Большемешинская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119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Большеметескинская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484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Большенырсинская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0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064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Верхнекибякозинская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0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064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Старозюринская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064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Узякская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 + 1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064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Тюлячинская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064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Шадкинская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0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2064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Баландышская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2064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Саушская</a:t>
                      </a:r>
                      <a:r>
                        <a:rPr lang="ru-RU" sz="17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latin typeface="+mj-lt"/>
                        </a:rPr>
                        <a:t>1</a:t>
                      </a:r>
                      <a:endParaRPr lang="ru-RU" sz="17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254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2203">
                <a:tc>
                  <a:txBody>
                    <a:bodyPr/>
                    <a:lstStyle/>
                    <a:p>
                      <a:endParaRPr lang="ru-RU" sz="17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1438" marR="91438" marT="45732" marB="45732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+mj-lt"/>
                        </a:rPr>
                        <a:t>7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L="91438" marR="91438" marT="45732" marB="45732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374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/>
          <a:lstStyle/>
          <a:p>
            <a:r>
              <a:rPr lang="ru-RU" sz="3600" dirty="0" smtClean="0"/>
              <a:t>«Лучший учитель татарского языка и литературы - 2023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44" y="1844824"/>
            <a:ext cx="2988469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148" y="1196752"/>
            <a:ext cx="3168652" cy="2661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58" y="2542614"/>
            <a:ext cx="2677540" cy="3340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46765" y="5808411"/>
            <a:ext cx="30764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err="1" smtClean="0"/>
              <a:t>Мубаракшина</a:t>
            </a:r>
            <a:r>
              <a:rPr lang="ru-RU" sz="2800" dirty="0" smtClean="0"/>
              <a:t> Г.Р., </a:t>
            </a:r>
          </a:p>
          <a:p>
            <a:pPr algn="ctr"/>
            <a:r>
              <a:rPr lang="ru-RU" sz="2000" dirty="0" smtClean="0"/>
              <a:t>победитель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06166" y="4753241"/>
            <a:ext cx="23317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err="1" smtClean="0"/>
              <a:t>Газизова</a:t>
            </a:r>
            <a:r>
              <a:rPr lang="ru-RU" sz="2800" dirty="0" smtClean="0"/>
              <a:t> Р.И., </a:t>
            </a:r>
          </a:p>
          <a:p>
            <a:pPr algn="ctr"/>
            <a:r>
              <a:rPr lang="ru-RU" sz="2000" dirty="0" smtClean="0"/>
              <a:t>призер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52159" y="3876382"/>
            <a:ext cx="23006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/>
              <a:t>Гарипова Р.Г., </a:t>
            </a:r>
          </a:p>
          <a:p>
            <a:pPr algn="ctr"/>
            <a:r>
              <a:rPr lang="ru-RU" sz="2000" dirty="0" smtClean="0"/>
              <a:t>призер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84296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sz="3200" dirty="0" err="1" smtClean="0"/>
              <a:t>Мубаракшина</a:t>
            </a:r>
            <a:r>
              <a:rPr lang="ru-RU" sz="3200" dirty="0" smtClean="0"/>
              <a:t> Г.Р., участник зонального этапа </a:t>
            </a:r>
            <a:r>
              <a:rPr lang="ru-RU" sz="2800" i="1" dirty="0" smtClean="0"/>
              <a:t>(</a:t>
            </a:r>
            <a:r>
              <a:rPr lang="ru-RU" sz="2800" i="1" dirty="0" err="1" smtClean="0"/>
              <a:t>г.Кукмор</a:t>
            </a:r>
            <a:r>
              <a:rPr lang="ru-RU" sz="2800" i="1" dirty="0" smtClean="0"/>
              <a:t> 10 февраля 2023г.)</a:t>
            </a:r>
            <a:endParaRPr lang="ru-RU" sz="2800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44823"/>
            <a:ext cx="3983064" cy="4568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2185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Всероссийского конкурса мастер-классов по родным языкам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330598"/>
            <a:ext cx="3469448" cy="462206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75856" y="1268760"/>
            <a:ext cx="6112575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ct val="0"/>
              </a:spcBef>
            </a:pPr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Мубаракшина</a:t>
            </a:r>
            <a:r>
              <a:rPr lang="ru-RU" alt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Гульчачак</a:t>
            </a:r>
            <a:r>
              <a:rPr lang="ru-RU" alt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Расимовна</a:t>
            </a:r>
            <a:endParaRPr lang="ru-RU" altLang="ru-RU" sz="32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5"/>
          <p:cNvSpPr>
            <a:spLocks noChangeArrowheads="1"/>
          </p:cNvSpPr>
          <p:nvPr/>
        </p:nvSpPr>
        <p:spPr bwMode="auto">
          <a:xfrm>
            <a:off x="3926647" y="2812006"/>
            <a:ext cx="4795711" cy="310084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 татарского языка и литературы</a:t>
            </a:r>
            <a:endParaRPr lang="ru-RU" altLang="ru-RU" sz="22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ct val="0"/>
              </a:spcBef>
              <a:buNone/>
            </a:pPr>
            <a:r>
              <a:rPr lang="ru-RU" altLang="ru-RU" sz="2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МБОУ </a:t>
            </a:r>
            <a:r>
              <a:rPr lang="ru-RU" alt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altLang="ru-RU" sz="22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Узякская</a:t>
            </a:r>
            <a:r>
              <a:rPr lang="ru-RU" alt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средняя общеобразовательная школа Тюлячинского муниципального района</a:t>
            </a:r>
          </a:p>
          <a:p>
            <a:pPr algn="ctr">
              <a:lnSpc>
                <a:spcPct val="115000"/>
              </a:lnSpc>
              <a:spcBef>
                <a:spcPct val="0"/>
              </a:spcBef>
              <a:buNone/>
            </a:pPr>
            <a:endParaRPr lang="ru-RU" sz="20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ru-RU" altLang="ru-RU" sz="18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512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260648"/>
            <a:ext cx="4572000" cy="3046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284984"/>
            <a:ext cx="8229600" cy="9906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b="1" dirty="0" smtClean="0"/>
              <a:t>Через  конкурсы</a:t>
            </a:r>
            <a:br>
              <a:rPr lang="ru-RU" sz="6000" b="1" dirty="0" smtClean="0"/>
            </a:br>
            <a:r>
              <a:rPr lang="ru-RU" sz="6000" b="1" dirty="0"/>
              <a:t> </a:t>
            </a:r>
            <a:r>
              <a:rPr lang="ru-RU" sz="6000" b="1" dirty="0" smtClean="0"/>
              <a:t>           к  мастерству!</a:t>
            </a:r>
            <a:endParaRPr lang="ru-RU" sz="6000" b="1" dirty="0"/>
          </a:p>
        </p:txBody>
      </p:sp>
      <p:pic>
        <p:nvPicPr>
          <p:cNvPr id="5" name="Рисунок 4" descr="https://edu.tatar.ru/upload/news/298054.pn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108793"/>
            <a:ext cx="1584176" cy="112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96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50021"/>
      </a:hlink>
      <a:folHlink>
        <a:srgbClr val="808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185</Words>
  <Application>Microsoft Office PowerPoint</Application>
  <PresentationFormat>Экран (4:3)</PresentationFormat>
  <Paragraphs>89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Оформление по умолчанию</vt:lpstr>
      <vt:lpstr>Педагоги Тюлячинского  района в  конкурсах профессионального мастерства.</vt:lpstr>
      <vt:lpstr>Активность педагогов  в МЭ конкурса «Учитель года-2023»</vt:lpstr>
      <vt:lpstr>ПОБЕДИТЕЛИ И ПРИЗЁРЫ  муниципального этапа КОНКУРСА ПРОФЕССИОНАЛЬНОГО МАСТЕРСТВА</vt:lpstr>
      <vt:lpstr>Презентация PowerPoint</vt:lpstr>
      <vt:lpstr>Педагогический  дебют - 2023</vt:lpstr>
      <vt:lpstr>Участники зонального этапа конкурса    (г. Кукмор 11 февраля)</vt:lpstr>
      <vt:lpstr>Фадеев Р.С., участник регионального этапа конкурса</vt:lpstr>
      <vt:lpstr>Активность педагогов  в МЭ конкурса «Лучший учитель татарского языка и литературы-2023»</vt:lpstr>
      <vt:lpstr>«Лучший учитель татарского языка и литературы - 2023</vt:lpstr>
      <vt:lpstr>Мубаракшина Г.Р., участник зонального этапа (г.Кукмор 10 февраля 2023г.)</vt:lpstr>
      <vt:lpstr>Участник Всероссийского конкурса мастер-классов по родным языкам</vt:lpstr>
      <vt:lpstr>Через  конкурсы             к  мастерству!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Dom</dc:creator>
  <cp:lastModifiedBy>Galiya</cp:lastModifiedBy>
  <cp:revision>57</cp:revision>
  <dcterms:created xsi:type="dcterms:W3CDTF">2019-02-11T08:49:20Z</dcterms:created>
  <dcterms:modified xsi:type="dcterms:W3CDTF">2023-08-23T12:21:26Z</dcterms:modified>
</cp:coreProperties>
</file>